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0" r:id="rId2"/>
    <p:sldId id="295" r:id="rId3"/>
    <p:sldId id="329" r:id="rId4"/>
    <p:sldId id="333"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96" r:id="rId29"/>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978"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0506-38ED-57FE-FF44-2B3BD24B8F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30C563-9276-3B7C-2907-E46F6BA667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CAF861-DC45-675D-B74B-6046836B868E}"/>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5" name="Footer Placeholder 4">
            <a:extLst>
              <a:ext uri="{FF2B5EF4-FFF2-40B4-BE49-F238E27FC236}">
                <a16:creationId xmlns:a16="http://schemas.microsoft.com/office/drawing/2014/main" id="{FE6C6A9B-FC3C-4EE4-E35C-FD9797173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DDB69-3463-2726-CE1A-5930960DD1D8}"/>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226146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9C06-5E7E-82A1-2521-08D477000A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1A9FF8-896C-8480-3B9F-AE04385670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4CEEC7-8452-5494-38AA-D086459AC3E2}"/>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5" name="Footer Placeholder 4">
            <a:extLst>
              <a:ext uri="{FF2B5EF4-FFF2-40B4-BE49-F238E27FC236}">
                <a16:creationId xmlns:a16="http://schemas.microsoft.com/office/drawing/2014/main" id="{89C6B515-7382-8A31-9EC2-852D1534C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37A12A-E30D-5C94-D408-4122404CF9DB}"/>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323406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2468C3-881E-6C85-262A-DA5198E13D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79831A-7D85-044F-E3BC-FC6F600DC4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87F5C-5245-418F-0DB8-174701298CF8}"/>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5" name="Footer Placeholder 4">
            <a:extLst>
              <a:ext uri="{FF2B5EF4-FFF2-40B4-BE49-F238E27FC236}">
                <a16:creationId xmlns:a16="http://schemas.microsoft.com/office/drawing/2014/main" id="{40E2C2A6-8E6C-BC93-5394-610276772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00099-E7E6-60C9-884B-65122553AC69}"/>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2659707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50EE-3775-55DA-0E43-30ECD63AB5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BE15F-210E-E254-B2F7-1EF3C0A5E0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925A4-32EC-481E-E764-EC61841F08A8}"/>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5" name="Footer Placeholder 4">
            <a:extLst>
              <a:ext uri="{FF2B5EF4-FFF2-40B4-BE49-F238E27FC236}">
                <a16:creationId xmlns:a16="http://schemas.microsoft.com/office/drawing/2014/main" id="{200C273E-401F-CE32-D09B-B8FF0AFA3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C91E5-0CAE-E828-D51C-79B222250CCD}"/>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307610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63AF-83CB-5953-8619-BFF41C6C1F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8D9CFF-1A92-2666-5D85-A2B8C929BD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E0A6BF-2555-6422-B0DA-DEDB44BA401C}"/>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5" name="Footer Placeholder 4">
            <a:extLst>
              <a:ext uri="{FF2B5EF4-FFF2-40B4-BE49-F238E27FC236}">
                <a16:creationId xmlns:a16="http://schemas.microsoft.com/office/drawing/2014/main" id="{44408231-7B30-AC8D-9B9E-C7EEB5ECE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9886B-138F-5273-9962-4723DE2F5F7A}"/>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158084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19E4-54F4-4A7E-0F65-70837B5647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C2361-8B96-AC56-6F76-D1F70A58CD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A6B7ED-375B-7E14-8B24-158D58C2E7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A99429-7F6B-5BAD-B5A6-C4F74C8EB6A2}"/>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6" name="Footer Placeholder 5">
            <a:extLst>
              <a:ext uri="{FF2B5EF4-FFF2-40B4-BE49-F238E27FC236}">
                <a16:creationId xmlns:a16="http://schemas.microsoft.com/office/drawing/2014/main" id="{07ADB8A1-33C7-0873-58B6-DFDE7DFDB9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09FC5-D9A2-5F33-C568-F256495B46AF}"/>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3465408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30E5-CB9A-0F5F-21B0-6143FDCB96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E79021-8574-0EDF-C70A-D8BEE297BA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30C3EE-8771-C615-2A8F-6B34B8F5F6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1F6DCF-C525-AA88-5214-23E2BD7D3C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8182CF-506C-1D53-74A8-A1F3D7855E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48F089-7918-D2FE-D6DD-B7E25B1C7E77}"/>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8" name="Footer Placeholder 7">
            <a:extLst>
              <a:ext uri="{FF2B5EF4-FFF2-40B4-BE49-F238E27FC236}">
                <a16:creationId xmlns:a16="http://schemas.microsoft.com/office/drawing/2014/main" id="{1BD2C9F0-66A3-1F81-14BB-AAFFCA99A5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262B40-7225-4B5F-EFEE-E891D136271C}"/>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2501376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FDA4-6B3A-87A1-BC37-437D428837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C6303-14B1-A756-0E2B-1626BFDABAD4}"/>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4" name="Footer Placeholder 3">
            <a:extLst>
              <a:ext uri="{FF2B5EF4-FFF2-40B4-BE49-F238E27FC236}">
                <a16:creationId xmlns:a16="http://schemas.microsoft.com/office/drawing/2014/main" id="{3FBEB62B-3610-C298-DDDF-DBBA1F5588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0B1AD6-7D39-851B-54E6-28CF5A01FCE6}"/>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1511041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37F12C-F581-B846-2A5C-977A592CD5E8}"/>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3" name="Footer Placeholder 2">
            <a:extLst>
              <a:ext uri="{FF2B5EF4-FFF2-40B4-BE49-F238E27FC236}">
                <a16:creationId xmlns:a16="http://schemas.microsoft.com/office/drawing/2014/main" id="{4C512E61-E65D-3FFA-38FA-AA74B80DFC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166364-4F78-73DE-1B55-87F699214619}"/>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108653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30E5-1E02-F9D7-D09E-A59C488271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7E020A-D4E2-5BB6-85FB-B46B9823DB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F1BC00-D59C-256C-E2EE-4F910636B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48140B-656A-9C62-8D92-5972C96302FA}"/>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6" name="Footer Placeholder 5">
            <a:extLst>
              <a:ext uri="{FF2B5EF4-FFF2-40B4-BE49-F238E27FC236}">
                <a16:creationId xmlns:a16="http://schemas.microsoft.com/office/drawing/2014/main" id="{DF5391DD-D7C3-FEC5-0D15-624740B83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81FA3-ECE0-8672-9FBA-5BE7AF86763E}"/>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1992260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DEEA9-A110-9091-601E-CDBB5AE371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24DC93-6B1B-0CB5-8CD0-C1B00ED131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96E951-01E8-9EF1-AF2E-A0E667BC2C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CDFC35-149B-8A2D-0838-CBB79C254E5C}"/>
              </a:ext>
            </a:extLst>
          </p:cNvPr>
          <p:cNvSpPr>
            <a:spLocks noGrp="1"/>
          </p:cNvSpPr>
          <p:nvPr>
            <p:ph type="dt" sz="half" idx="10"/>
          </p:nvPr>
        </p:nvSpPr>
        <p:spPr/>
        <p:txBody>
          <a:bodyPr/>
          <a:lstStyle/>
          <a:p>
            <a:fld id="{4FB44A26-3EAF-42DD-BD69-0D194D7FC8C8}" type="datetimeFigureOut">
              <a:rPr lang="en-US" smtClean="0"/>
              <a:t>7/27/2025</a:t>
            </a:fld>
            <a:endParaRPr lang="en-US"/>
          </a:p>
        </p:txBody>
      </p:sp>
      <p:sp>
        <p:nvSpPr>
          <p:cNvPr id="6" name="Footer Placeholder 5">
            <a:extLst>
              <a:ext uri="{FF2B5EF4-FFF2-40B4-BE49-F238E27FC236}">
                <a16:creationId xmlns:a16="http://schemas.microsoft.com/office/drawing/2014/main" id="{02D21F00-DDA0-C42E-9DD3-654294621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01B91-A632-7C88-2B5B-E930BE907CDF}"/>
              </a:ext>
            </a:extLst>
          </p:cNvPr>
          <p:cNvSpPr>
            <a:spLocks noGrp="1"/>
          </p:cNvSpPr>
          <p:nvPr>
            <p:ph type="sldNum" sz="quarter" idx="12"/>
          </p:nvPr>
        </p:nvSpPr>
        <p:spPr/>
        <p:txBody>
          <a:bodyPr/>
          <a:lstStyle/>
          <a:p>
            <a:fld id="{2ABD9118-265D-46FA-B9A7-2414E368823D}" type="slidenum">
              <a:rPr lang="en-US" smtClean="0"/>
              <a:t>‹#›</a:t>
            </a:fld>
            <a:endParaRPr lang="en-US"/>
          </a:p>
        </p:txBody>
      </p:sp>
    </p:spTree>
    <p:extLst>
      <p:ext uri="{BB962C8B-B14F-4D97-AF65-F5344CB8AC3E}">
        <p14:creationId xmlns:p14="http://schemas.microsoft.com/office/powerpoint/2010/main" val="1237497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76A268-4057-AEEC-30C2-C587C5EFC1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5FA202-51AB-EDA4-29F3-EB7021DB26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2C36EE-530A-25C0-BD5A-1328675B70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B44A26-3EAF-42DD-BD69-0D194D7FC8C8}" type="datetimeFigureOut">
              <a:rPr lang="en-US" smtClean="0"/>
              <a:t>7/27/2025</a:t>
            </a:fld>
            <a:endParaRPr lang="en-US"/>
          </a:p>
        </p:txBody>
      </p:sp>
      <p:sp>
        <p:nvSpPr>
          <p:cNvPr id="5" name="Footer Placeholder 4">
            <a:extLst>
              <a:ext uri="{FF2B5EF4-FFF2-40B4-BE49-F238E27FC236}">
                <a16:creationId xmlns:a16="http://schemas.microsoft.com/office/drawing/2014/main" id="{8B9C9964-97A7-1552-1B5A-5C879C09C1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0AC918A-D895-243F-B39A-35A653C20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BD9118-265D-46FA-B9A7-2414E368823D}" type="slidenum">
              <a:rPr lang="en-US" smtClean="0"/>
              <a:t>‹#›</a:t>
            </a:fld>
            <a:endParaRPr lang="en-US"/>
          </a:p>
        </p:txBody>
      </p:sp>
    </p:spTree>
    <p:extLst>
      <p:ext uri="{BB962C8B-B14F-4D97-AF65-F5344CB8AC3E}">
        <p14:creationId xmlns:p14="http://schemas.microsoft.com/office/powerpoint/2010/main" val="3347473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F34FD4-CC62-3AB3-6F37-9250D0229DF2}"/>
              </a:ext>
            </a:extLst>
          </p:cNvPr>
          <p:cNvPicPr>
            <a:picLocks noChangeAspect="1"/>
          </p:cNvPicPr>
          <p:nvPr/>
        </p:nvPicPr>
        <p:blipFill>
          <a:blip r:embed="rId2"/>
          <a:stretch>
            <a:fillRect/>
          </a:stretch>
        </p:blipFill>
        <p:spPr>
          <a:xfrm>
            <a:off x="535091" y="2788920"/>
            <a:ext cx="5425441" cy="4069081"/>
          </a:xfrm>
          <a:prstGeom prst="rect">
            <a:avLst/>
          </a:prstGeom>
        </p:spPr>
      </p:pic>
      <p:sp>
        <p:nvSpPr>
          <p:cNvPr id="2" name="Title 1">
            <a:extLst>
              <a:ext uri="{FF2B5EF4-FFF2-40B4-BE49-F238E27FC236}">
                <a16:creationId xmlns:a16="http://schemas.microsoft.com/office/drawing/2014/main" id="{324580E8-312C-D4C3-C524-1B63DE4EBAB4}"/>
              </a:ext>
            </a:extLst>
          </p:cNvPr>
          <p:cNvSpPr>
            <a:spLocks noGrp="1"/>
          </p:cNvSpPr>
          <p:nvPr>
            <p:ph type="ctrTitle"/>
          </p:nvPr>
        </p:nvSpPr>
        <p:spPr>
          <a:xfrm>
            <a:off x="1503678" y="641456"/>
            <a:ext cx="9144000" cy="2387600"/>
          </a:xfrm>
        </p:spPr>
        <p:txBody>
          <a:bodyPr/>
          <a:lstStyle/>
          <a:p>
            <a:r>
              <a:rPr lang="en-US" dirty="0"/>
              <a:t>Step 1 - Base Attachments Unearthed</a:t>
            </a:r>
          </a:p>
        </p:txBody>
      </p:sp>
      <p:pic>
        <p:nvPicPr>
          <p:cNvPr id="6" name="Picture 5" descr="Basic Attachment Spring 2025_4">
            <a:extLst>
              <a:ext uri="{FF2B5EF4-FFF2-40B4-BE49-F238E27FC236}">
                <a16:creationId xmlns:a16="http://schemas.microsoft.com/office/drawing/2014/main" id="{666013DB-9996-1A86-119E-AE52821C4466}"/>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096000" y="2788920"/>
            <a:ext cx="5425440" cy="4069080"/>
          </a:xfrm>
          <a:prstGeom prst="rect">
            <a:avLst/>
          </a:prstGeom>
        </p:spPr>
      </p:pic>
    </p:spTree>
    <p:extLst>
      <p:ext uri="{BB962C8B-B14F-4D97-AF65-F5344CB8AC3E}">
        <p14:creationId xmlns:p14="http://schemas.microsoft.com/office/powerpoint/2010/main" val="178601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2x">
            <a:extLst>
              <a:ext uri="{FF2B5EF4-FFF2-40B4-BE49-F238E27FC236}">
                <a16:creationId xmlns:a16="http://schemas.microsoft.com/office/drawing/2014/main" id="{BC9421EF-5D17-377B-84B3-4A6BBC3657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418970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2x">
            <a:extLst>
              <a:ext uri="{FF2B5EF4-FFF2-40B4-BE49-F238E27FC236}">
                <a16:creationId xmlns:a16="http://schemas.microsoft.com/office/drawing/2014/main" id="{010CBA57-ECC5-08D9-C209-902F3036BD5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21828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8_2x">
            <a:extLst>
              <a:ext uri="{FF2B5EF4-FFF2-40B4-BE49-F238E27FC236}">
                <a16:creationId xmlns:a16="http://schemas.microsoft.com/office/drawing/2014/main" id="{8AEB22E2-AFC2-C1A5-8518-AE1953E381D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873914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_2x">
            <a:extLst>
              <a:ext uri="{FF2B5EF4-FFF2-40B4-BE49-F238E27FC236}">
                <a16:creationId xmlns:a16="http://schemas.microsoft.com/office/drawing/2014/main" id="{F3660AB0-DDA6-AE04-2D98-CE7DD631E4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11DDB637-4AE5-575A-D87B-FE379C008738}"/>
              </a:ext>
            </a:extLst>
          </p:cNvPr>
          <p:cNvSpPr txBox="1"/>
          <p:nvPr/>
        </p:nvSpPr>
        <p:spPr>
          <a:xfrm>
            <a:off x="4752527" y="586857"/>
            <a:ext cx="4844302" cy="369332"/>
          </a:xfrm>
          <a:prstGeom prst="rect">
            <a:avLst/>
          </a:prstGeom>
          <a:noFill/>
        </p:spPr>
        <p:txBody>
          <a:bodyPr wrap="square">
            <a:spAutoFit/>
          </a:bodyPr>
          <a:lstStyle/>
          <a:p>
            <a:r>
              <a:rPr lang="en-US" dirty="0"/>
              <a:t>We call this yellow piece a “push pin”.</a:t>
            </a:r>
          </a:p>
        </p:txBody>
      </p:sp>
    </p:spTree>
    <p:extLst>
      <p:ext uri="{BB962C8B-B14F-4D97-AF65-F5344CB8AC3E}">
        <p14:creationId xmlns:p14="http://schemas.microsoft.com/office/powerpoint/2010/main" val="421278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_2x">
            <a:extLst>
              <a:ext uri="{FF2B5EF4-FFF2-40B4-BE49-F238E27FC236}">
                <a16:creationId xmlns:a16="http://schemas.microsoft.com/office/drawing/2014/main" id="{5495080B-5502-4D56-F4D8-E48CF3A5601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844904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_2x">
            <a:extLst>
              <a:ext uri="{FF2B5EF4-FFF2-40B4-BE49-F238E27FC236}">
                <a16:creationId xmlns:a16="http://schemas.microsoft.com/office/drawing/2014/main" id="{14BD2AAE-AA08-2804-CC9C-593B7931F8F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6D4CCB32-0860-C151-DF67-5AC27B4D0743}"/>
              </a:ext>
            </a:extLst>
          </p:cNvPr>
          <p:cNvSpPr txBox="1"/>
          <p:nvPr/>
        </p:nvSpPr>
        <p:spPr>
          <a:xfrm>
            <a:off x="398880" y="1934534"/>
            <a:ext cx="3169023" cy="1200329"/>
          </a:xfrm>
          <a:prstGeom prst="rect">
            <a:avLst/>
          </a:prstGeom>
          <a:noFill/>
        </p:spPr>
        <p:txBody>
          <a:bodyPr wrap="square" rtlCol="0">
            <a:spAutoFit/>
          </a:bodyPr>
          <a:lstStyle/>
          <a:p>
            <a:r>
              <a:rPr lang="en-US" dirty="0"/>
              <a:t>These won’t stay in place until you complete the next step. So just get the pieces you need for now.</a:t>
            </a:r>
          </a:p>
        </p:txBody>
      </p:sp>
    </p:spTree>
    <p:extLst>
      <p:ext uri="{BB962C8B-B14F-4D97-AF65-F5344CB8AC3E}">
        <p14:creationId xmlns:p14="http://schemas.microsoft.com/office/powerpoint/2010/main" val="213787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2_2x">
            <a:extLst>
              <a:ext uri="{FF2B5EF4-FFF2-40B4-BE49-F238E27FC236}">
                <a16:creationId xmlns:a16="http://schemas.microsoft.com/office/drawing/2014/main" id="{A7B4AA16-9234-006C-D3ED-FE9F89D574E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98D42713-C843-1243-32BD-3242F3894325}"/>
              </a:ext>
            </a:extLst>
          </p:cNvPr>
          <p:cNvSpPr txBox="1"/>
          <p:nvPr/>
        </p:nvSpPr>
        <p:spPr>
          <a:xfrm>
            <a:off x="4920366" y="510191"/>
            <a:ext cx="6567207" cy="1477328"/>
          </a:xfrm>
          <a:prstGeom prst="rect">
            <a:avLst/>
          </a:prstGeom>
          <a:noFill/>
        </p:spPr>
        <p:txBody>
          <a:bodyPr wrap="square">
            <a:spAutoFit/>
          </a:bodyPr>
          <a:lstStyle/>
          <a:p>
            <a:r>
              <a:rPr lang="en-US" dirty="0"/>
              <a:t>This piece is called an "axle". We normally use them to connect rotating pieces, but in this case we are using them for structure and support. Axles come in sizes from two to twelve studs in length, plus some other really long ones. We have all kinds of connectors to make any size or shape you need. </a:t>
            </a:r>
          </a:p>
        </p:txBody>
      </p:sp>
      <p:sp>
        <p:nvSpPr>
          <p:cNvPr id="5" name="TextBox 4">
            <a:extLst>
              <a:ext uri="{FF2B5EF4-FFF2-40B4-BE49-F238E27FC236}">
                <a16:creationId xmlns:a16="http://schemas.microsoft.com/office/drawing/2014/main" id="{36521F04-4B3E-4B05-2381-08D057C99AEC}"/>
              </a:ext>
            </a:extLst>
          </p:cNvPr>
          <p:cNvSpPr txBox="1"/>
          <p:nvPr/>
        </p:nvSpPr>
        <p:spPr>
          <a:xfrm>
            <a:off x="1663313" y="3589365"/>
            <a:ext cx="2172486" cy="923330"/>
          </a:xfrm>
          <a:prstGeom prst="rect">
            <a:avLst/>
          </a:prstGeom>
          <a:noFill/>
        </p:spPr>
        <p:txBody>
          <a:bodyPr wrap="square" rtlCol="0">
            <a:spAutoFit/>
          </a:bodyPr>
          <a:lstStyle/>
          <a:p>
            <a:r>
              <a:rPr lang="en-US" dirty="0"/>
              <a:t>Axles will stick out here just like the picture shows</a:t>
            </a:r>
          </a:p>
        </p:txBody>
      </p:sp>
      <p:sp>
        <p:nvSpPr>
          <p:cNvPr id="6" name="TextBox 5">
            <a:extLst>
              <a:ext uri="{FF2B5EF4-FFF2-40B4-BE49-F238E27FC236}">
                <a16:creationId xmlns:a16="http://schemas.microsoft.com/office/drawing/2014/main" id="{B0FFB33B-FB4C-4579-066C-45AB96331959}"/>
              </a:ext>
            </a:extLst>
          </p:cNvPr>
          <p:cNvSpPr txBox="1"/>
          <p:nvPr/>
        </p:nvSpPr>
        <p:spPr>
          <a:xfrm>
            <a:off x="3533190" y="1166511"/>
            <a:ext cx="423514" cy="369332"/>
          </a:xfrm>
          <a:prstGeom prst="rect">
            <a:avLst/>
          </a:prstGeom>
          <a:solidFill>
            <a:schemeClr val="accent2"/>
          </a:solidFill>
        </p:spPr>
        <p:txBody>
          <a:bodyPr wrap="none" rtlCol="0">
            <a:spAutoFit/>
          </a:bodyPr>
          <a:lstStyle/>
          <a:p>
            <a:r>
              <a:rPr lang="en-US" dirty="0"/>
              <a:t>5L</a:t>
            </a:r>
          </a:p>
        </p:txBody>
      </p:sp>
    </p:spTree>
    <p:extLst>
      <p:ext uri="{BB962C8B-B14F-4D97-AF65-F5344CB8AC3E}">
        <p14:creationId xmlns:p14="http://schemas.microsoft.com/office/powerpoint/2010/main" val="2838302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_2x">
            <a:extLst>
              <a:ext uri="{FF2B5EF4-FFF2-40B4-BE49-F238E27FC236}">
                <a16:creationId xmlns:a16="http://schemas.microsoft.com/office/drawing/2014/main" id="{5A6F3540-EC82-9B6E-C26C-4B52C859EE6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324915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_2x">
            <a:extLst>
              <a:ext uri="{FF2B5EF4-FFF2-40B4-BE49-F238E27FC236}">
                <a16:creationId xmlns:a16="http://schemas.microsoft.com/office/drawing/2014/main" id="{F3128A27-03A2-2E03-8A3E-DDFC94348FC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087546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_2x">
            <a:extLst>
              <a:ext uri="{FF2B5EF4-FFF2-40B4-BE49-F238E27FC236}">
                <a16:creationId xmlns:a16="http://schemas.microsoft.com/office/drawing/2014/main" id="{548EDACC-9C9F-8D9D-7135-4CD9E0FD76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89719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5DA91-CFCF-AFB1-E4EE-AF5598B5C953}"/>
              </a:ext>
            </a:extLst>
          </p:cNvPr>
          <p:cNvPicPr>
            <a:picLocks noChangeAspect="1"/>
          </p:cNvPicPr>
          <p:nvPr/>
        </p:nvPicPr>
        <p:blipFill>
          <a:blip r:embed="rId2"/>
          <a:stretch>
            <a:fillRect/>
          </a:stretch>
        </p:blipFill>
        <p:spPr>
          <a:xfrm>
            <a:off x="1248408" y="3871500"/>
            <a:ext cx="3425761" cy="2569321"/>
          </a:xfrm>
          <a:prstGeom prst="rect">
            <a:avLst/>
          </a:prstGeom>
        </p:spPr>
      </p:pic>
      <p:sp>
        <p:nvSpPr>
          <p:cNvPr id="4" name="TextBox 3">
            <a:extLst>
              <a:ext uri="{FF2B5EF4-FFF2-40B4-BE49-F238E27FC236}">
                <a16:creationId xmlns:a16="http://schemas.microsoft.com/office/drawing/2014/main" id="{6D357899-330D-CC9F-96AE-CBA01735DF6A}"/>
              </a:ext>
            </a:extLst>
          </p:cNvPr>
          <p:cNvSpPr txBox="1"/>
          <p:nvPr/>
        </p:nvSpPr>
        <p:spPr>
          <a:xfrm>
            <a:off x="5960532" y="1360025"/>
            <a:ext cx="5832539" cy="5078313"/>
          </a:xfrm>
          <a:prstGeom prst="rect">
            <a:avLst/>
          </a:prstGeom>
          <a:noFill/>
        </p:spPr>
        <p:txBody>
          <a:bodyPr wrap="square" rtlCol="0">
            <a:spAutoFit/>
          </a:bodyPr>
          <a:lstStyle/>
          <a:p>
            <a:r>
              <a:rPr lang="en-US" dirty="0"/>
              <a:t>We build all of our attachments so they are universal and can simply drop in place. But these instructions will only get you so far. You have some decisions to make. </a:t>
            </a:r>
          </a:p>
          <a:p>
            <a:endParaRPr lang="en-US" dirty="0"/>
          </a:p>
          <a:p>
            <a:r>
              <a:rPr lang="en-US" dirty="0"/>
              <a:t>For example, which way do you need your axles to point? You could have both axles sticking out the front. Or you could have both sticking out the sides. Or you could have one of each. Or you could have only one axle. You may need an axle point straight up. You can switch the red and green. It's all up to you. </a:t>
            </a:r>
          </a:p>
          <a:p>
            <a:endParaRPr lang="en-US" dirty="0"/>
          </a:p>
          <a:p>
            <a:r>
              <a:rPr lang="en-US" dirty="0"/>
              <a:t>Also, you have to decide what gear ratio you want to use. Do you need more torque or more speed? We have options!</a:t>
            </a:r>
          </a:p>
          <a:p>
            <a:endParaRPr lang="en-US" dirty="0"/>
          </a:p>
          <a:p>
            <a:r>
              <a:rPr lang="en-US" dirty="0"/>
              <a:t>Before you go any further, think about where you want your axles and how strong your attachment needs to be when you are done. Talk to a coach if you aren't sure.</a:t>
            </a:r>
          </a:p>
        </p:txBody>
      </p:sp>
      <p:sp>
        <p:nvSpPr>
          <p:cNvPr id="5" name="Arrow: Up 4">
            <a:extLst>
              <a:ext uri="{FF2B5EF4-FFF2-40B4-BE49-F238E27FC236}">
                <a16:creationId xmlns:a16="http://schemas.microsoft.com/office/drawing/2014/main" id="{2FEFE138-CF52-5B53-5AD1-7A40ACC390DD}"/>
              </a:ext>
            </a:extLst>
          </p:cNvPr>
          <p:cNvSpPr/>
          <p:nvPr/>
        </p:nvSpPr>
        <p:spPr>
          <a:xfrm rot="3280644">
            <a:off x="4044312" y="3558311"/>
            <a:ext cx="578223" cy="122368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A67EC9-6A49-051E-385D-069FA1FE059B}"/>
              </a:ext>
            </a:extLst>
          </p:cNvPr>
          <p:cNvSpPr txBox="1"/>
          <p:nvPr/>
        </p:nvSpPr>
        <p:spPr>
          <a:xfrm>
            <a:off x="4333423" y="4255112"/>
            <a:ext cx="1003608" cy="369332"/>
          </a:xfrm>
          <a:prstGeom prst="rect">
            <a:avLst/>
          </a:prstGeom>
          <a:noFill/>
        </p:spPr>
        <p:txBody>
          <a:bodyPr wrap="none" rtlCol="0">
            <a:spAutoFit/>
          </a:bodyPr>
          <a:lstStyle/>
          <a:p>
            <a:r>
              <a:rPr lang="en-US" dirty="0"/>
              <a:t>Forward</a:t>
            </a:r>
          </a:p>
        </p:txBody>
      </p:sp>
      <p:sp>
        <p:nvSpPr>
          <p:cNvPr id="7" name="TextBox 6">
            <a:extLst>
              <a:ext uri="{FF2B5EF4-FFF2-40B4-BE49-F238E27FC236}">
                <a16:creationId xmlns:a16="http://schemas.microsoft.com/office/drawing/2014/main" id="{8DC621ED-57B9-BE0E-4E1B-6EADBA019D7A}"/>
              </a:ext>
            </a:extLst>
          </p:cNvPr>
          <p:cNvSpPr txBox="1"/>
          <p:nvPr/>
        </p:nvSpPr>
        <p:spPr>
          <a:xfrm>
            <a:off x="697653" y="419947"/>
            <a:ext cx="8247386" cy="923330"/>
          </a:xfrm>
          <a:prstGeom prst="rect">
            <a:avLst/>
          </a:prstGeom>
          <a:noFill/>
        </p:spPr>
        <p:txBody>
          <a:bodyPr wrap="none" rtlCol="0">
            <a:spAutoFit/>
          </a:bodyPr>
          <a:lstStyle/>
          <a:p>
            <a:r>
              <a:rPr lang="en-US" sz="5400" dirty="0"/>
              <a:t>Base Attachment Step One</a:t>
            </a:r>
          </a:p>
        </p:txBody>
      </p:sp>
      <p:pic>
        <p:nvPicPr>
          <p:cNvPr id="8" name="Picture 7">
            <a:extLst>
              <a:ext uri="{FF2B5EF4-FFF2-40B4-BE49-F238E27FC236}">
                <a16:creationId xmlns:a16="http://schemas.microsoft.com/office/drawing/2014/main" id="{7581AB08-E3DA-ABC3-E750-393B18849C73}"/>
              </a:ext>
            </a:extLst>
          </p:cNvPr>
          <p:cNvPicPr>
            <a:picLocks noChangeAspect="1"/>
          </p:cNvPicPr>
          <p:nvPr/>
        </p:nvPicPr>
        <p:blipFill>
          <a:blip r:embed="rId3"/>
          <a:srcRect l="13910" t="11942" r="14322" b="7494"/>
          <a:stretch>
            <a:fillRect/>
          </a:stretch>
        </p:blipFill>
        <p:spPr>
          <a:xfrm>
            <a:off x="658503" y="1412301"/>
            <a:ext cx="1828800" cy="1539688"/>
          </a:xfrm>
          <a:prstGeom prst="rect">
            <a:avLst/>
          </a:prstGeom>
        </p:spPr>
      </p:pic>
      <p:pic>
        <p:nvPicPr>
          <p:cNvPr id="10" name="Picture 9">
            <a:extLst>
              <a:ext uri="{FF2B5EF4-FFF2-40B4-BE49-F238E27FC236}">
                <a16:creationId xmlns:a16="http://schemas.microsoft.com/office/drawing/2014/main" id="{EB467B19-F3CD-3856-D357-A24E67C79631}"/>
              </a:ext>
            </a:extLst>
          </p:cNvPr>
          <p:cNvPicPr>
            <a:picLocks noChangeAspect="1"/>
          </p:cNvPicPr>
          <p:nvPr/>
        </p:nvPicPr>
        <p:blipFill>
          <a:blip r:embed="rId4"/>
          <a:srcRect l="13533" t="10991" r="13562" b="4176"/>
          <a:stretch>
            <a:fillRect/>
          </a:stretch>
        </p:blipFill>
        <p:spPr>
          <a:xfrm>
            <a:off x="2961289" y="1377788"/>
            <a:ext cx="1843372" cy="1608713"/>
          </a:xfrm>
          <a:prstGeom prst="rect">
            <a:avLst/>
          </a:prstGeom>
        </p:spPr>
      </p:pic>
    </p:spTree>
    <p:extLst>
      <p:ext uri="{BB962C8B-B14F-4D97-AF65-F5344CB8AC3E}">
        <p14:creationId xmlns:p14="http://schemas.microsoft.com/office/powerpoint/2010/main" val="133760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_2x">
            <a:extLst>
              <a:ext uri="{FF2B5EF4-FFF2-40B4-BE49-F238E27FC236}">
                <a16:creationId xmlns:a16="http://schemas.microsoft.com/office/drawing/2014/main" id="{95F56119-6781-3EDF-08AC-0C16A2EC2A9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431294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_2x">
            <a:extLst>
              <a:ext uri="{FF2B5EF4-FFF2-40B4-BE49-F238E27FC236}">
                <a16:creationId xmlns:a16="http://schemas.microsoft.com/office/drawing/2014/main" id="{344E35D1-B18C-9A74-500F-EBF44BE789D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F1CB7DEE-2447-AB71-518E-0B3C45EE669D}"/>
              </a:ext>
            </a:extLst>
          </p:cNvPr>
          <p:cNvSpPr txBox="1"/>
          <p:nvPr/>
        </p:nvSpPr>
        <p:spPr>
          <a:xfrm>
            <a:off x="6529493" y="510191"/>
            <a:ext cx="4958080" cy="923330"/>
          </a:xfrm>
          <a:prstGeom prst="rect">
            <a:avLst/>
          </a:prstGeom>
          <a:noFill/>
        </p:spPr>
        <p:txBody>
          <a:bodyPr wrap="square">
            <a:spAutoFit/>
          </a:bodyPr>
          <a:lstStyle/>
          <a:p>
            <a:r>
              <a:rPr lang="en-US" dirty="0"/>
              <a:t>This frame is very important, but you may not fully understand its purpose until we get closer to the tournaments.</a:t>
            </a:r>
          </a:p>
        </p:txBody>
      </p:sp>
    </p:spTree>
    <p:extLst>
      <p:ext uri="{BB962C8B-B14F-4D97-AF65-F5344CB8AC3E}">
        <p14:creationId xmlns:p14="http://schemas.microsoft.com/office/powerpoint/2010/main" val="761999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8_2x">
            <a:extLst>
              <a:ext uri="{FF2B5EF4-FFF2-40B4-BE49-F238E27FC236}">
                <a16:creationId xmlns:a16="http://schemas.microsoft.com/office/drawing/2014/main" id="{00EC344A-089B-9E3A-76B6-6C91E58D8CA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697843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_2x">
            <a:extLst>
              <a:ext uri="{FF2B5EF4-FFF2-40B4-BE49-F238E27FC236}">
                <a16:creationId xmlns:a16="http://schemas.microsoft.com/office/drawing/2014/main" id="{2DD4228F-5D38-F3C7-90DA-A749D9F3E14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C6455426-2FE2-8BA5-3E08-B6CBC6BEA5E7}"/>
              </a:ext>
            </a:extLst>
          </p:cNvPr>
          <p:cNvSpPr txBox="1"/>
          <p:nvPr/>
        </p:nvSpPr>
        <p:spPr>
          <a:xfrm>
            <a:off x="4391785" y="549830"/>
            <a:ext cx="3815853" cy="369332"/>
          </a:xfrm>
          <a:prstGeom prst="rect">
            <a:avLst/>
          </a:prstGeom>
          <a:noFill/>
        </p:spPr>
        <p:txBody>
          <a:bodyPr wrap="none" rtlCol="0">
            <a:spAutoFit/>
          </a:bodyPr>
          <a:lstStyle/>
          <a:p>
            <a:r>
              <a:rPr lang="en-US" dirty="0"/>
              <a:t>We call this white piece a “hammer”.</a:t>
            </a:r>
          </a:p>
        </p:txBody>
      </p:sp>
      <p:pic>
        <p:nvPicPr>
          <p:cNvPr id="5" name="Picture 2" descr="Mjolnir (Object) - Comic Vine">
            <a:extLst>
              <a:ext uri="{FF2B5EF4-FFF2-40B4-BE49-F238E27FC236}">
                <a16:creationId xmlns:a16="http://schemas.microsoft.com/office/drawing/2014/main" id="{F3BC355C-724C-0AD4-EE3C-D73ED90D5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623" y="351677"/>
            <a:ext cx="1838420" cy="113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2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_2x">
            <a:extLst>
              <a:ext uri="{FF2B5EF4-FFF2-40B4-BE49-F238E27FC236}">
                <a16:creationId xmlns:a16="http://schemas.microsoft.com/office/drawing/2014/main" id="{402186EC-32E4-D669-DEF5-A3643B2D41A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983251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1_2x">
            <a:extLst>
              <a:ext uri="{FF2B5EF4-FFF2-40B4-BE49-F238E27FC236}">
                <a16:creationId xmlns:a16="http://schemas.microsoft.com/office/drawing/2014/main" id="{DADED971-CF82-142D-54CE-337BD2F58E8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2774399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2_2x">
            <a:extLst>
              <a:ext uri="{FF2B5EF4-FFF2-40B4-BE49-F238E27FC236}">
                <a16:creationId xmlns:a16="http://schemas.microsoft.com/office/drawing/2014/main" id="{5DAD30FB-12D3-4EEF-3A44-1689D748E3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959441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3_2x">
            <a:extLst>
              <a:ext uri="{FF2B5EF4-FFF2-40B4-BE49-F238E27FC236}">
                <a16:creationId xmlns:a16="http://schemas.microsoft.com/office/drawing/2014/main" id="{24ADFE09-0168-D780-1DCE-924F028C4E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4020594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B3C679-7873-A578-82C3-8B5C1C0FAC3D}"/>
              </a:ext>
            </a:extLst>
          </p:cNvPr>
          <p:cNvSpPr txBox="1"/>
          <p:nvPr/>
        </p:nvSpPr>
        <p:spPr>
          <a:xfrm>
            <a:off x="4389120" y="480907"/>
            <a:ext cx="3127779" cy="1446550"/>
          </a:xfrm>
          <a:prstGeom prst="rect">
            <a:avLst/>
          </a:prstGeom>
          <a:noFill/>
        </p:spPr>
        <p:txBody>
          <a:bodyPr wrap="none" rtlCol="0">
            <a:spAutoFit/>
          </a:bodyPr>
          <a:lstStyle/>
          <a:p>
            <a:r>
              <a:rPr lang="en-US" sz="8800" dirty="0"/>
              <a:t>Done!</a:t>
            </a:r>
          </a:p>
        </p:txBody>
      </p:sp>
      <p:sp>
        <p:nvSpPr>
          <p:cNvPr id="6" name="TextBox 5">
            <a:extLst>
              <a:ext uri="{FF2B5EF4-FFF2-40B4-BE49-F238E27FC236}">
                <a16:creationId xmlns:a16="http://schemas.microsoft.com/office/drawing/2014/main" id="{CB30B3A1-0B28-F15C-7C36-EA5E405E937E}"/>
              </a:ext>
            </a:extLst>
          </p:cNvPr>
          <p:cNvSpPr txBox="1"/>
          <p:nvPr/>
        </p:nvSpPr>
        <p:spPr>
          <a:xfrm>
            <a:off x="2927568" y="5537107"/>
            <a:ext cx="6336863" cy="923330"/>
          </a:xfrm>
          <a:prstGeom prst="rect">
            <a:avLst/>
          </a:prstGeom>
          <a:noFill/>
        </p:spPr>
        <p:txBody>
          <a:bodyPr wrap="none" rtlCol="0">
            <a:spAutoFit/>
          </a:bodyPr>
          <a:lstStyle/>
          <a:p>
            <a:pPr algn="ctr"/>
            <a:r>
              <a:rPr lang="en-US" dirty="0"/>
              <a:t>But not quite….</a:t>
            </a:r>
          </a:p>
          <a:p>
            <a:pPr algn="ctr"/>
            <a:endParaRPr lang="en-US" dirty="0"/>
          </a:p>
          <a:p>
            <a:pPr algn="ctr"/>
            <a:r>
              <a:rPr lang="en-US" dirty="0"/>
              <a:t>Please read </a:t>
            </a:r>
            <a:r>
              <a:rPr lang="en-US" u="sng" dirty="0"/>
              <a:t>Step 2 - Right Angle Attachments Introduction</a:t>
            </a:r>
            <a:r>
              <a:rPr lang="en-US" dirty="0"/>
              <a:t> next</a:t>
            </a:r>
          </a:p>
        </p:txBody>
      </p:sp>
      <p:pic>
        <p:nvPicPr>
          <p:cNvPr id="7" name="Picture 6">
            <a:extLst>
              <a:ext uri="{FF2B5EF4-FFF2-40B4-BE49-F238E27FC236}">
                <a16:creationId xmlns:a16="http://schemas.microsoft.com/office/drawing/2014/main" id="{3C88E43D-724B-1DEB-7EAB-40C204169B6D}"/>
              </a:ext>
            </a:extLst>
          </p:cNvPr>
          <p:cNvPicPr>
            <a:picLocks noChangeAspect="1"/>
          </p:cNvPicPr>
          <p:nvPr/>
        </p:nvPicPr>
        <p:blipFill>
          <a:blip r:embed="rId2"/>
          <a:stretch>
            <a:fillRect/>
          </a:stretch>
        </p:blipFill>
        <p:spPr>
          <a:xfrm>
            <a:off x="6913067" y="1577907"/>
            <a:ext cx="5278933" cy="3959200"/>
          </a:xfrm>
          <a:prstGeom prst="rect">
            <a:avLst/>
          </a:prstGeom>
        </p:spPr>
      </p:pic>
      <p:pic>
        <p:nvPicPr>
          <p:cNvPr id="9" name="Picture 8">
            <a:extLst>
              <a:ext uri="{FF2B5EF4-FFF2-40B4-BE49-F238E27FC236}">
                <a16:creationId xmlns:a16="http://schemas.microsoft.com/office/drawing/2014/main" id="{7B8D9ED8-1FE8-6460-5BFA-6CA092F61386}"/>
              </a:ext>
            </a:extLst>
          </p:cNvPr>
          <p:cNvPicPr>
            <a:picLocks noChangeAspect="1"/>
          </p:cNvPicPr>
          <p:nvPr/>
        </p:nvPicPr>
        <p:blipFill>
          <a:blip r:embed="rId3"/>
          <a:stretch>
            <a:fillRect/>
          </a:stretch>
        </p:blipFill>
        <p:spPr>
          <a:xfrm>
            <a:off x="46978" y="1577907"/>
            <a:ext cx="5278933" cy="3959200"/>
          </a:xfrm>
          <a:prstGeom prst="rect">
            <a:avLst/>
          </a:prstGeom>
        </p:spPr>
      </p:pic>
    </p:spTree>
    <p:extLst>
      <p:ext uri="{BB962C8B-B14F-4D97-AF65-F5344CB8AC3E}">
        <p14:creationId xmlns:p14="http://schemas.microsoft.com/office/powerpoint/2010/main" val="344082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B4C7EC-C134-577E-553F-EDEF35D34505}"/>
              </a:ext>
            </a:extLst>
          </p:cNvPr>
          <p:cNvSpPr txBox="1"/>
          <p:nvPr/>
        </p:nvSpPr>
        <p:spPr>
          <a:xfrm>
            <a:off x="927847" y="591671"/>
            <a:ext cx="5171416" cy="830997"/>
          </a:xfrm>
          <a:prstGeom prst="rect">
            <a:avLst/>
          </a:prstGeom>
          <a:noFill/>
        </p:spPr>
        <p:txBody>
          <a:bodyPr wrap="none" rtlCol="0">
            <a:spAutoFit/>
          </a:bodyPr>
          <a:lstStyle/>
          <a:p>
            <a:r>
              <a:rPr lang="en-US" sz="4800" dirty="0"/>
              <a:t>What you will need</a:t>
            </a:r>
          </a:p>
        </p:txBody>
      </p:sp>
      <p:sp>
        <p:nvSpPr>
          <p:cNvPr id="3" name="TextBox 2">
            <a:extLst>
              <a:ext uri="{FF2B5EF4-FFF2-40B4-BE49-F238E27FC236}">
                <a16:creationId xmlns:a16="http://schemas.microsoft.com/office/drawing/2014/main" id="{70DD0308-1312-AEFE-3219-A1F7C6E56415}"/>
              </a:ext>
            </a:extLst>
          </p:cNvPr>
          <p:cNvSpPr txBox="1"/>
          <p:nvPr/>
        </p:nvSpPr>
        <p:spPr>
          <a:xfrm>
            <a:off x="756468" y="1750617"/>
            <a:ext cx="10293723" cy="1754326"/>
          </a:xfrm>
          <a:prstGeom prst="rect">
            <a:avLst/>
          </a:prstGeom>
          <a:noFill/>
        </p:spPr>
        <p:txBody>
          <a:bodyPr wrap="square" rtlCol="0">
            <a:spAutoFit/>
          </a:bodyPr>
          <a:lstStyle/>
          <a:p>
            <a:pPr marL="342900" indent="-342900">
              <a:buAutoNum type="arabicPeriod"/>
            </a:pPr>
            <a:r>
              <a:rPr lang="en-US" dirty="0"/>
              <a:t>Pick up one of the attachment bins and your colored bin of parts</a:t>
            </a:r>
          </a:p>
          <a:p>
            <a:pPr marL="342900" indent="-342900">
              <a:buAutoNum type="arabicPeriod"/>
            </a:pPr>
            <a:r>
              <a:rPr lang="en-US" dirty="0"/>
              <a:t>You will also need (5) frames</a:t>
            </a:r>
          </a:p>
          <a:p>
            <a:pPr marL="342900" indent="-342900">
              <a:buAutoNum type="arabicPeriod"/>
            </a:pPr>
            <a:r>
              <a:rPr lang="en-US" dirty="0"/>
              <a:t>For left-right axles, you will need (1-2) 3-beams</a:t>
            </a:r>
          </a:p>
          <a:p>
            <a:pPr marL="342900" indent="-342900">
              <a:buAutoNum type="arabicPeriod"/>
            </a:pPr>
            <a:r>
              <a:rPr lang="en-US" dirty="0"/>
              <a:t>You will need a “final” axle of whatever length you need. Each application is different, so you need to figure out what the correct length is for you</a:t>
            </a:r>
          </a:p>
          <a:p>
            <a:pPr marL="342900" indent="-342900">
              <a:buAutoNum type="arabicPeriod"/>
            </a:pPr>
            <a:r>
              <a:rPr lang="en-US" dirty="0"/>
              <a:t>Black pins, long blue pins, and bushings as needed</a:t>
            </a:r>
          </a:p>
        </p:txBody>
      </p:sp>
      <p:pic>
        <p:nvPicPr>
          <p:cNvPr id="1026" name="Picture 2" descr="LEGO Technic NEW 4 pcs CHASSIS FRAME LIFTARM Beam Studless 5x7 Part ...">
            <a:extLst>
              <a:ext uri="{FF2B5EF4-FFF2-40B4-BE49-F238E27FC236}">
                <a16:creationId xmlns:a16="http://schemas.microsoft.com/office/drawing/2014/main" id="{F9BC8395-0206-87F3-8335-FD4D2F45B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37" y="4771474"/>
            <a:ext cx="1222480" cy="1222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GO Einzelteil 32140 - Blue Technic, Liftarm 2 x 4 L-Shape Thick bei ...">
            <a:extLst>
              <a:ext uri="{FF2B5EF4-FFF2-40B4-BE49-F238E27FC236}">
                <a16:creationId xmlns:a16="http://schemas.microsoft.com/office/drawing/2014/main" id="{656AFB0E-E947-577C-2F51-D561342D8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111" y="4825608"/>
            <a:ext cx="1114213" cy="1114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GO Einzelteil 32526 - Orange Technic, Liftarm 3 x 5 L-Shape Thick bei ...">
            <a:extLst>
              <a:ext uri="{FF2B5EF4-FFF2-40B4-BE49-F238E27FC236}">
                <a16:creationId xmlns:a16="http://schemas.microsoft.com/office/drawing/2014/main" id="{2A7D6083-4F32-88EE-8107-89D13144B8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228" y="4707074"/>
            <a:ext cx="1351280" cy="13512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chnic Beam 7 32524 - Dark Green">
            <a:extLst>
              <a:ext uri="{FF2B5EF4-FFF2-40B4-BE49-F238E27FC236}">
                <a16:creationId xmlns:a16="http://schemas.microsoft.com/office/drawing/2014/main" id="{6AE77AAF-40D4-EAD6-AB53-3CA3D1E4C5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909" y="4723585"/>
            <a:ext cx="1757679" cy="13182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EGO Beam 11 (32525 / 64290) | Brick Owl - LEGO Marketplace">
            <a:extLst>
              <a:ext uri="{FF2B5EF4-FFF2-40B4-BE49-F238E27FC236}">
                <a16:creationId xmlns:a16="http://schemas.microsoft.com/office/drawing/2014/main" id="{ABF33BD6-6BDA-4A0F-DC25-EE4530C0DB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986" t="29484" r="14234" b="28814"/>
          <a:stretch>
            <a:fillRect/>
          </a:stretch>
        </p:blipFill>
        <p:spPr bwMode="auto">
          <a:xfrm>
            <a:off x="8340406" y="4766340"/>
            <a:ext cx="2181013" cy="12327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EGO 4211655 TECHNIC 3M BEAM - Medium Stone Grey">
            <a:extLst>
              <a:ext uri="{FF2B5EF4-FFF2-40B4-BE49-F238E27FC236}">
                <a16:creationId xmlns:a16="http://schemas.microsoft.com/office/drawing/2014/main" id="{C2000DC4-EA75-7C6D-C537-FDF3A5C662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3259" y="4738295"/>
            <a:ext cx="1288838" cy="1288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333A68-39E1-20DB-9D6B-EC990B6A75F6}"/>
              </a:ext>
            </a:extLst>
          </p:cNvPr>
          <p:cNvSpPr txBox="1"/>
          <p:nvPr/>
        </p:nvSpPr>
        <p:spPr>
          <a:xfrm>
            <a:off x="1237129" y="4329250"/>
            <a:ext cx="556563" cy="369332"/>
          </a:xfrm>
          <a:prstGeom prst="rect">
            <a:avLst/>
          </a:prstGeom>
          <a:noFill/>
        </p:spPr>
        <p:txBody>
          <a:bodyPr wrap="none" rtlCol="0">
            <a:spAutoFit/>
          </a:bodyPr>
          <a:lstStyle/>
          <a:p>
            <a:r>
              <a:rPr lang="en-US" dirty="0"/>
              <a:t>2- 4</a:t>
            </a:r>
          </a:p>
        </p:txBody>
      </p:sp>
      <p:sp>
        <p:nvSpPr>
          <p:cNvPr id="7" name="TextBox 6">
            <a:extLst>
              <a:ext uri="{FF2B5EF4-FFF2-40B4-BE49-F238E27FC236}">
                <a16:creationId xmlns:a16="http://schemas.microsoft.com/office/drawing/2014/main" id="{DD97684D-304E-7690-14EC-16A62AA77DA6}"/>
              </a:ext>
            </a:extLst>
          </p:cNvPr>
          <p:cNvSpPr txBox="1"/>
          <p:nvPr/>
        </p:nvSpPr>
        <p:spPr>
          <a:xfrm>
            <a:off x="2761087" y="4329250"/>
            <a:ext cx="308098" cy="369332"/>
          </a:xfrm>
          <a:prstGeom prst="rect">
            <a:avLst/>
          </a:prstGeom>
          <a:noFill/>
        </p:spPr>
        <p:txBody>
          <a:bodyPr wrap="none" rtlCol="0">
            <a:spAutoFit/>
          </a:bodyPr>
          <a:lstStyle/>
          <a:p>
            <a:r>
              <a:rPr lang="en-US" dirty="0"/>
              <a:t>5</a:t>
            </a:r>
          </a:p>
        </p:txBody>
      </p:sp>
      <p:sp>
        <p:nvSpPr>
          <p:cNvPr id="8" name="TextBox 7">
            <a:extLst>
              <a:ext uri="{FF2B5EF4-FFF2-40B4-BE49-F238E27FC236}">
                <a16:creationId xmlns:a16="http://schemas.microsoft.com/office/drawing/2014/main" id="{23200DCF-45C5-EAB7-9057-EB7AC7C01F12}"/>
              </a:ext>
            </a:extLst>
          </p:cNvPr>
          <p:cNvSpPr txBox="1"/>
          <p:nvPr/>
        </p:nvSpPr>
        <p:spPr>
          <a:xfrm>
            <a:off x="3876272" y="4329250"/>
            <a:ext cx="556563" cy="369332"/>
          </a:xfrm>
          <a:prstGeom prst="rect">
            <a:avLst/>
          </a:prstGeom>
          <a:noFill/>
        </p:spPr>
        <p:txBody>
          <a:bodyPr wrap="none" rtlCol="0">
            <a:spAutoFit/>
          </a:bodyPr>
          <a:lstStyle/>
          <a:p>
            <a:r>
              <a:rPr lang="en-US" dirty="0"/>
              <a:t>2- 4</a:t>
            </a:r>
          </a:p>
        </p:txBody>
      </p:sp>
      <p:sp>
        <p:nvSpPr>
          <p:cNvPr id="9" name="TextBox 8">
            <a:extLst>
              <a:ext uri="{FF2B5EF4-FFF2-40B4-BE49-F238E27FC236}">
                <a16:creationId xmlns:a16="http://schemas.microsoft.com/office/drawing/2014/main" id="{66E2488F-0037-626F-3DEE-F547F0054A74}"/>
              </a:ext>
            </a:extLst>
          </p:cNvPr>
          <p:cNvSpPr txBox="1"/>
          <p:nvPr/>
        </p:nvSpPr>
        <p:spPr>
          <a:xfrm>
            <a:off x="5450910" y="4329250"/>
            <a:ext cx="510076" cy="369332"/>
          </a:xfrm>
          <a:prstGeom prst="rect">
            <a:avLst/>
          </a:prstGeom>
          <a:noFill/>
        </p:spPr>
        <p:txBody>
          <a:bodyPr wrap="none" rtlCol="0">
            <a:spAutoFit/>
          </a:bodyPr>
          <a:lstStyle/>
          <a:p>
            <a:r>
              <a:rPr lang="en-US" dirty="0"/>
              <a:t>1-2</a:t>
            </a:r>
          </a:p>
        </p:txBody>
      </p:sp>
      <p:pic>
        <p:nvPicPr>
          <p:cNvPr id="1040" name="Picture 16" descr="4211651 - Technic 5M Beam | kockashop.sk">
            <a:extLst>
              <a:ext uri="{FF2B5EF4-FFF2-40B4-BE49-F238E27FC236}">
                <a16:creationId xmlns:a16="http://schemas.microsoft.com/office/drawing/2014/main" id="{C418295E-8AD4-D216-F525-9810172A85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648" y="4707074"/>
            <a:ext cx="1351280" cy="13512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41570D6-8ECF-628B-BBCE-0D149EB4D044}"/>
              </a:ext>
            </a:extLst>
          </p:cNvPr>
          <p:cNvSpPr txBox="1"/>
          <p:nvPr/>
        </p:nvSpPr>
        <p:spPr>
          <a:xfrm>
            <a:off x="7148343" y="4329250"/>
            <a:ext cx="308098"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9656076F-6B07-0774-6CF4-24DD81FB08A9}"/>
              </a:ext>
            </a:extLst>
          </p:cNvPr>
          <p:cNvSpPr txBox="1"/>
          <p:nvPr/>
        </p:nvSpPr>
        <p:spPr>
          <a:xfrm>
            <a:off x="9199612" y="4329250"/>
            <a:ext cx="308098" cy="369332"/>
          </a:xfrm>
          <a:prstGeom prst="rect">
            <a:avLst/>
          </a:prstGeom>
          <a:noFill/>
        </p:spPr>
        <p:txBody>
          <a:bodyPr wrap="none" rtlCol="0">
            <a:spAutoFit/>
          </a:bodyPr>
          <a:lstStyle/>
          <a:p>
            <a:r>
              <a:rPr lang="en-US" dirty="0"/>
              <a:t>2</a:t>
            </a:r>
          </a:p>
        </p:txBody>
      </p:sp>
      <p:sp>
        <p:nvSpPr>
          <p:cNvPr id="12" name="TextBox 11">
            <a:extLst>
              <a:ext uri="{FF2B5EF4-FFF2-40B4-BE49-F238E27FC236}">
                <a16:creationId xmlns:a16="http://schemas.microsoft.com/office/drawing/2014/main" id="{3A5334F1-98D0-EEDA-5D87-92EE7095C307}"/>
              </a:ext>
            </a:extLst>
          </p:cNvPr>
          <p:cNvSpPr txBox="1"/>
          <p:nvPr/>
        </p:nvSpPr>
        <p:spPr>
          <a:xfrm>
            <a:off x="11092405" y="4329250"/>
            <a:ext cx="510076" cy="369332"/>
          </a:xfrm>
          <a:prstGeom prst="rect">
            <a:avLst/>
          </a:prstGeom>
          <a:noFill/>
        </p:spPr>
        <p:txBody>
          <a:bodyPr wrap="none" rtlCol="0">
            <a:spAutoFit/>
          </a:bodyPr>
          <a:lstStyle/>
          <a:p>
            <a:r>
              <a:rPr lang="en-US" dirty="0"/>
              <a:t>1-2</a:t>
            </a:r>
          </a:p>
        </p:txBody>
      </p:sp>
    </p:spTree>
    <p:extLst>
      <p:ext uri="{BB962C8B-B14F-4D97-AF65-F5344CB8AC3E}">
        <p14:creationId xmlns:p14="http://schemas.microsoft.com/office/powerpoint/2010/main" val="260537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1_2x">
            <a:extLst>
              <a:ext uri="{FF2B5EF4-FFF2-40B4-BE49-F238E27FC236}">
                <a16:creationId xmlns:a16="http://schemas.microsoft.com/office/drawing/2014/main" id="{F9AF51B9-674E-08DA-B712-8B2E272F0F7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2" name="TextBox 1">
            <a:extLst>
              <a:ext uri="{FF2B5EF4-FFF2-40B4-BE49-F238E27FC236}">
                <a16:creationId xmlns:a16="http://schemas.microsoft.com/office/drawing/2014/main" id="{BA316EF0-1AFF-86D6-3FBD-C1D4994756C3}"/>
              </a:ext>
            </a:extLst>
          </p:cNvPr>
          <p:cNvSpPr txBox="1"/>
          <p:nvPr/>
        </p:nvSpPr>
        <p:spPr>
          <a:xfrm>
            <a:off x="7436654" y="389838"/>
            <a:ext cx="4437529" cy="2308324"/>
          </a:xfrm>
          <a:prstGeom prst="rect">
            <a:avLst/>
          </a:prstGeom>
          <a:noFill/>
        </p:spPr>
        <p:txBody>
          <a:bodyPr wrap="square" rtlCol="0">
            <a:spAutoFit/>
          </a:bodyPr>
          <a:lstStyle/>
          <a:p>
            <a:r>
              <a:rPr lang="en-US" dirty="0"/>
              <a:t>These are the "Build Plate" build instructions. All of your attachments will start with this. It is then up to you to figure out what else you need on your attachment. Everything will attach to this. You will not be able to "pin attach" anything directly to the robot, with one rare exception.</a:t>
            </a:r>
          </a:p>
        </p:txBody>
      </p:sp>
      <p:sp>
        <p:nvSpPr>
          <p:cNvPr id="4" name="TextBox 3">
            <a:extLst>
              <a:ext uri="{FF2B5EF4-FFF2-40B4-BE49-F238E27FC236}">
                <a16:creationId xmlns:a16="http://schemas.microsoft.com/office/drawing/2014/main" id="{6D28CB81-75A9-F616-02D1-5AE8DB49554D}"/>
              </a:ext>
            </a:extLst>
          </p:cNvPr>
          <p:cNvSpPr txBox="1"/>
          <p:nvPr/>
        </p:nvSpPr>
        <p:spPr>
          <a:xfrm>
            <a:off x="9246541" y="3024748"/>
            <a:ext cx="2489386" cy="3416320"/>
          </a:xfrm>
          <a:prstGeom prst="rect">
            <a:avLst/>
          </a:prstGeom>
          <a:noFill/>
        </p:spPr>
        <p:txBody>
          <a:bodyPr wrap="square">
            <a:spAutoFit/>
          </a:bodyPr>
          <a:lstStyle/>
          <a:p>
            <a:r>
              <a:rPr lang="en-US" dirty="0"/>
              <a:t>The large piece is called a "frame". It is five by seven studs. The blue peg is three studs long. You will be using these pieces a lot with your robot. You should have these pieces in your colored bin of parts, but we have more in storage if you need them.</a:t>
            </a:r>
          </a:p>
        </p:txBody>
      </p:sp>
      <p:sp>
        <p:nvSpPr>
          <p:cNvPr id="5" name="TextBox 4">
            <a:extLst>
              <a:ext uri="{FF2B5EF4-FFF2-40B4-BE49-F238E27FC236}">
                <a16:creationId xmlns:a16="http://schemas.microsoft.com/office/drawing/2014/main" id="{237F802F-F037-7A3E-DBAF-D150DD422A33}"/>
              </a:ext>
            </a:extLst>
          </p:cNvPr>
          <p:cNvSpPr txBox="1"/>
          <p:nvPr/>
        </p:nvSpPr>
        <p:spPr>
          <a:xfrm>
            <a:off x="266852" y="3643021"/>
            <a:ext cx="3993873" cy="3139321"/>
          </a:xfrm>
          <a:prstGeom prst="rect">
            <a:avLst/>
          </a:prstGeom>
          <a:noFill/>
        </p:spPr>
        <p:txBody>
          <a:bodyPr wrap="square">
            <a:spAutoFit/>
          </a:bodyPr>
          <a:lstStyle/>
          <a:p>
            <a:r>
              <a:rPr lang="en-US" dirty="0"/>
              <a:t>This is called a "beam", but Lego usually calls them "</a:t>
            </a:r>
            <a:r>
              <a:rPr lang="en-US" dirty="0" err="1"/>
              <a:t>liftarms</a:t>
            </a:r>
            <a:r>
              <a:rPr lang="en-US" dirty="0"/>
              <a:t>". You can get this piece from your colored bin of parts. They come in sizes from three to fifteen studs in length, but all odd numbers. However, there is one even numbered beam. Do you know which one? Hint: this is sort of a trick question. By the way, we also have "beams" that are one stud long. We call them "one-beams"</a:t>
            </a:r>
          </a:p>
        </p:txBody>
      </p:sp>
      <p:sp>
        <p:nvSpPr>
          <p:cNvPr id="6" name="TextBox 5">
            <a:extLst>
              <a:ext uri="{FF2B5EF4-FFF2-40B4-BE49-F238E27FC236}">
                <a16:creationId xmlns:a16="http://schemas.microsoft.com/office/drawing/2014/main" id="{8E8BE7A1-61A4-B320-FEF3-71178C24DF0A}"/>
              </a:ext>
            </a:extLst>
          </p:cNvPr>
          <p:cNvSpPr txBox="1"/>
          <p:nvPr/>
        </p:nvSpPr>
        <p:spPr>
          <a:xfrm>
            <a:off x="2491092" y="2644034"/>
            <a:ext cx="2427194" cy="923330"/>
          </a:xfrm>
          <a:prstGeom prst="rect">
            <a:avLst/>
          </a:prstGeom>
          <a:solidFill>
            <a:schemeClr val="accent2"/>
          </a:solidFill>
        </p:spPr>
        <p:txBody>
          <a:bodyPr wrap="square" rtlCol="0">
            <a:spAutoFit/>
          </a:bodyPr>
          <a:lstStyle/>
          <a:p>
            <a:r>
              <a:rPr lang="en-US" dirty="0"/>
              <a:t>This beam is seven studs long. We call it a seven-beam.</a:t>
            </a:r>
          </a:p>
        </p:txBody>
      </p:sp>
      <p:sp>
        <p:nvSpPr>
          <p:cNvPr id="7" name="TextBox 6">
            <a:extLst>
              <a:ext uri="{FF2B5EF4-FFF2-40B4-BE49-F238E27FC236}">
                <a16:creationId xmlns:a16="http://schemas.microsoft.com/office/drawing/2014/main" id="{17E6C41C-0BB5-905F-B465-B00A3042F5C9}"/>
              </a:ext>
            </a:extLst>
          </p:cNvPr>
          <p:cNvSpPr txBox="1"/>
          <p:nvPr/>
        </p:nvSpPr>
        <p:spPr>
          <a:xfrm>
            <a:off x="4048968" y="1888635"/>
            <a:ext cx="423514" cy="369332"/>
          </a:xfrm>
          <a:prstGeom prst="rect">
            <a:avLst/>
          </a:prstGeom>
          <a:solidFill>
            <a:schemeClr val="accent2"/>
          </a:solidFill>
        </p:spPr>
        <p:txBody>
          <a:bodyPr wrap="none" rtlCol="0">
            <a:spAutoFit/>
          </a:bodyPr>
          <a:lstStyle/>
          <a:p>
            <a:r>
              <a:rPr lang="en-US" dirty="0"/>
              <a:t>7L</a:t>
            </a:r>
          </a:p>
        </p:txBody>
      </p:sp>
    </p:spTree>
    <p:extLst>
      <p:ext uri="{BB962C8B-B14F-4D97-AF65-F5344CB8AC3E}">
        <p14:creationId xmlns:p14="http://schemas.microsoft.com/office/powerpoint/2010/main" val="390619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_2x">
            <a:extLst>
              <a:ext uri="{FF2B5EF4-FFF2-40B4-BE49-F238E27FC236}">
                <a16:creationId xmlns:a16="http://schemas.microsoft.com/office/drawing/2014/main" id="{DC168399-B51D-85A3-0F26-28C40E33489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01163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2x">
            <a:extLst>
              <a:ext uri="{FF2B5EF4-FFF2-40B4-BE49-F238E27FC236}">
                <a16:creationId xmlns:a16="http://schemas.microsoft.com/office/drawing/2014/main" id="{F672D267-E768-CE0D-4364-F7F6BC8D9D8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162089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2x">
            <a:extLst>
              <a:ext uri="{FF2B5EF4-FFF2-40B4-BE49-F238E27FC236}">
                <a16:creationId xmlns:a16="http://schemas.microsoft.com/office/drawing/2014/main" id="{9185DCD8-41F6-A771-7236-2614C4D3768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BC9623AF-6235-881A-31E6-CF56885BE14D}"/>
              </a:ext>
            </a:extLst>
          </p:cNvPr>
          <p:cNvSpPr txBox="1"/>
          <p:nvPr/>
        </p:nvSpPr>
        <p:spPr>
          <a:xfrm>
            <a:off x="3560421" y="525897"/>
            <a:ext cx="4844302" cy="923330"/>
          </a:xfrm>
          <a:prstGeom prst="rect">
            <a:avLst/>
          </a:prstGeom>
          <a:noFill/>
        </p:spPr>
        <p:txBody>
          <a:bodyPr wrap="square">
            <a:spAutoFit/>
          </a:bodyPr>
          <a:lstStyle/>
          <a:p>
            <a:r>
              <a:rPr lang="en-US" dirty="0" err="1"/>
              <a:t>Ahhh</a:t>
            </a:r>
            <a:r>
              <a:rPr lang="en-US" dirty="0"/>
              <a:t>.. the black peg. We have over six thousand of them in bins but there is probably one on the floor right now!</a:t>
            </a:r>
          </a:p>
        </p:txBody>
      </p:sp>
    </p:spTree>
    <p:extLst>
      <p:ext uri="{BB962C8B-B14F-4D97-AF65-F5344CB8AC3E}">
        <p14:creationId xmlns:p14="http://schemas.microsoft.com/office/powerpoint/2010/main" val="530885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_2x">
            <a:extLst>
              <a:ext uri="{FF2B5EF4-FFF2-40B4-BE49-F238E27FC236}">
                <a16:creationId xmlns:a16="http://schemas.microsoft.com/office/drawing/2014/main" id="{A9ACDC25-D2F2-AA45-59B9-2E3F562DFFC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
        <p:nvSpPr>
          <p:cNvPr id="4" name="TextBox 3">
            <a:extLst>
              <a:ext uri="{FF2B5EF4-FFF2-40B4-BE49-F238E27FC236}">
                <a16:creationId xmlns:a16="http://schemas.microsoft.com/office/drawing/2014/main" id="{48056548-77AC-7F0F-6061-54D917560EC9}"/>
              </a:ext>
            </a:extLst>
          </p:cNvPr>
          <p:cNvSpPr txBox="1"/>
          <p:nvPr/>
        </p:nvSpPr>
        <p:spPr>
          <a:xfrm>
            <a:off x="3999165" y="1589563"/>
            <a:ext cx="546945" cy="369332"/>
          </a:xfrm>
          <a:prstGeom prst="rect">
            <a:avLst/>
          </a:prstGeom>
          <a:solidFill>
            <a:schemeClr val="accent2"/>
          </a:solidFill>
        </p:spPr>
        <p:txBody>
          <a:bodyPr wrap="none" rtlCol="0">
            <a:spAutoFit/>
          </a:bodyPr>
          <a:lstStyle/>
          <a:p>
            <a:r>
              <a:rPr lang="en-US" dirty="0"/>
              <a:t>11L</a:t>
            </a:r>
          </a:p>
        </p:txBody>
      </p:sp>
    </p:spTree>
    <p:extLst>
      <p:ext uri="{BB962C8B-B14F-4D97-AF65-F5344CB8AC3E}">
        <p14:creationId xmlns:p14="http://schemas.microsoft.com/office/powerpoint/2010/main" val="666915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_2x">
            <a:extLst>
              <a:ext uri="{FF2B5EF4-FFF2-40B4-BE49-F238E27FC236}">
                <a16:creationId xmlns:a16="http://schemas.microsoft.com/office/drawing/2014/main" id="{E944678E-B94F-66CA-957F-527EBC2339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50950" y="0"/>
            <a:ext cx="9688513" cy="6858000"/>
          </a:xfrm>
          <a:prstGeom prst="rect">
            <a:avLst/>
          </a:prstGeom>
        </p:spPr>
      </p:pic>
    </p:spTree>
    <p:extLst>
      <p:ext uri="{BB962C8B-B14F-4D97-AF65-F5344CB8AC3E}">
        <p14:creationId xmlns:p14="http://schemas.microsoft.com/office/powerpoint/2010/main" val="3674961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TotalTime>
  <Words>675</Words>
  <Application>Microsoft Office PowerPoint</Application>
  <PresentationFormat>Widescreen</PresentationFormat>
  <Paragraphs>41</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Aptos Display</vt:lpstr>
      <vt:lpstr>Arial</vt:lpstr>
      <vt:lpstr>Office Theme</vt:lpstr>
      <vt:lpstr>Step 1 - Base Attachments Unearthed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Skip Morrow</dc:creator>
  <cp:lastModifiedBy>Skip Morrow</cp:lastModifiedBy>
  <cp:revision>4</cp:revision>
  <cp:lastPrinted>2025-07-27T20:23:49Z</cp:lastPrinted>
  <dcterms:created xsi:type="dcterms:W3CDTF">2025-07-27T18:36:13Z</dcterms:created>
  <dcterms:modified xsi:type="dcterms:W3CDTF">2025-07-27T20:24:57Z</dcterms:modified>
</cp:coreProperties>
</file>